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8" r:id="rId1"/>
  </p:sldMasterIdLst>
  <p:notesMasterIdLst>
    <p:notesMasterId r:id="rId43"/>
  </p:notesMasterIdLst>
  <p:sldIdLst>
    <p:sldId id="256" r:id="rId2"/>
    <p:sldId id="257" r:id="rId3"/>
    <p:sldId id="258" r:id="rId4"/>
    <p:sldId id="316" r:id="rId5"/>
    <p:sldId id="310" r:id="rId6"/>
    <p:sldId id="259" r:id="rId7"/>
    <p:sldId id="283" r:id="rId8"/>
    <p:sldId id="285" r:id="rId9"/>
    <p:sldId id="286" r:id="rId10"/>
    <p:sldId id="287" r:id="rId11"/>
    <p:sldId id="288" r:id="rId12"/>
    <p:sldId id="278" r:id="rId13"/>
    <p:sldId id="294" r:id="rId14"/>
    <p:sldId id="290" r:id="rId15"/>
    <p:sldId id="291" r:id="rId16"/>
    <p:sldId id="292" r:id="rId17"/>
    <p:sldId id="293" r:id="rId18"/>
    <p:sldId id="295" r:id="rId19"/>
    <p:sldId id="296" r:id="rId20"/>
    <p:sldId id="297" r:id="rId21"/>
    <p:sldId id="298" r:id="rId22"/>
    <p:sldId id="299" r:id="rId23"/>
    <p:sldId id="312" r:id="rId24"/>
    <p:sldId id="265" r:id="rId25"/>
    <p:sldId id="300" r:id="rId26"/>
    <p:sldId id="301" r:id="rId27"/>
    <p:sldId id="302" r:id="rId28"/>
    <p:sldId id="303" r:id="rId29"/>
    <p:sldId id="263" r:id="rId30"/>
    <p:sldId id="319" r:id="rId31"/>
    <p:sldId id="305" r:id="rId32"/>
    <p:sldId id="276" r:id="rId33"/>
    <p:sldId id="313" r:id="rId34"/>
    <p:sldId id="281" r:id="rId35"/>
    <p:sldId id="309" r:id="rId36"/>
    <p:sldId id="315" r:id="rId37"/>
    <p:sldId id="306" r:id="rId38"/>
    <p:sldId id="311" r:id="rId39"/>
    <p:sldId id="318" r:id="rId40"/>
    <p:sldId id="277" r:id="rId41"/>
    <p:sldId id="282" r:id="rId4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98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86eeb0e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86eeb0e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829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286eeb0e3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286eeb0e3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286eeb0e3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286eeb0e3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884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86eeb0e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86eeb0e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1692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86eeb0e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86eeb0e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4180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86eeb0e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86eeb0e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15912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86eeb0e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86eeb0e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2627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86eeb0e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86eeb0e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1312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5286eeb0e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5286eeb0e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425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4f70be52b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4f70be52b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5286eeb0e3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5286eeb0e3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f70be52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f70be52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209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f70be52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f70be52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5286eeb0e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5286eeb0e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215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4f70be52b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4f70be52b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420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f82a50c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f82a50c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4f82a50c2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4f82a50c2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619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286eeb0e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286eeb0e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286eeb0e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286eeb0e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7347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913430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627662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405729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4195296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7999283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624635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5041735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18369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92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591239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027758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54021988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6731503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519132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53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000080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5/7/2019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592820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dirty="0"/>
              <a:pPr/>
              <a:t>5/7/2019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8491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815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</a:rPr>
              <a:t>Mental Health Counseling Mobile Office Space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0" y="2961125"/>
            <a:ext cx="9250017" cy="114843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bg1"/>
                </a:solidFill>
              </a:rPr>
              <a:t>Bret Burkes, Kristen Henderson, Edwin Perez, Danielle Yamson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2200" dirty="0">
                <a:solidFill>
                  <a:schemeClr val="bg1"/>
                </a:solidFill>
              </a:rPr>
              <a:t>CENE-486C Presentation 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 dirty="0">
                <a:solidFill>
                  <a:schemeClr val="bg1"/>
                </a:solidFill>
              </a:rPr>
              <a:t>April 26, 2019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1ECD48A-A6CE-48F3-8E89-3399C9938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0A3F7A1B-3080-4A65-A240-2E1A6EF845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3"/>
            <a:ext cx="9141714" cy="4178302"/>
          </a:xfrm>
          <a:prstGeom prst="snip1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CF1C94F-F2CF-46AB-94FA-13486BF5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" y="294424"/>
            <a:ext cx="8573507" cy="3387336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E95DFCA6-B6B4-43A1-99C3-3CA10316D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961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D91B45-310E-446B-8043-093D1EA90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58012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C10AA39C-DD77-4079-9628-4DABCB45E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33" y="-2377"/>
            <a:ext cx="7949425" cy="51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03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</a:rPr>
              <a:t>structural</a:t>
            </a:r>
            <a:r>
              <a:rPr lang="en" sz="3600">
                <a:solidFill>
                  <a:schemeClr val="bg1"/>
                </a:solidFill>
              </a:rPr>
              <a:t> Plan 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958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EAFAB4-7A0E-4CE7-B0ED-F7298319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AD055-779F-4EC7-9ACF-3BF974D08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99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22D373-C137-4CC3-8F8D-BC4CF97C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38A65-BBA8-4AB0-814B-93E4AE641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98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21D26A-C7D7-4EE5-ADBE-44FCD8B1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A00567-D343-4AE9-9BA6-3C31BF7ED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2CF72F-6F67-47A5-987A-E3A1BDE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3E332-C45F-4C2C-8223-949B1CC47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3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203D18-2203-46DD-AB81-BF397904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DBF369-8F48-416C-8358-E8D2C4843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16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DF42C-100A-4149-A575-659C53E6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FE470-237B-4458-B16F-582EB4E2D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1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2CF72F-6F67-47A5-987A-E3A1BDE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F61DC-4B07-40BA-B119-BAAC49A13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85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3000">
                <a:solidFill>
                  <a:srgbClr val="000000"/>
                </a:solidFill>
              </a:rPr>
              <a:t>Project Introduction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950174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233A4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Purpose</a:t>
            </a:r>
          </a:p>
          <a:p>
            <a:pPr lvl="1">
              <a:spcBef>
                <a:spcPts val="0"/>
              </a:spcBef>
              <a:buClr>
                <a:srgbClr val="233A4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Design a mobile office that can be utilized as a mental health consultation area</a:t>
            </a:r>
          </a:p>
          <a:p>
            <a:pPr>
              <a:buClr>
                <a:srgbClr val="233A4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Client</a:t>
            </a:r>
          </a:p>
          <a:p>
            <a:pPr lvl="1">
              <a:spcBef>
                <a:spcPts val="0"/>
              </a:spcBef>
              <a:buClr>
                <a:srgbClr val="233A44"/>
              </a:buClr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A Licensed Professional Counselor</a:t>
            </a:r>
            <a:endParaRPr lang="en-US" sz="1800" dirty="0">
              <a:solidFill>
                <a:schemeClr val="bg1"/>
              </a:solidFill>
            </a:endParaRPr>
          </a:p>
          <a:p>
            <a:pPr>
              <a:buClr>
                <a:srgbClr val="233A4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Location</a:t>
            </a:r>
          </a:p>
          <a:p>
            <a:pPr lvl="1">
              <a:spcBef>
                <a:spcPts val="0"/>
              </a:spcBef>
              <a:buClr>
                <a:srgbClr val="233A4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The mobile office will operate mostly in Yavapai and Coconino County </a:t>
            </a:r>
          </a:p>
          <a:p>
            <a:pPr>
              <a:buClr>
                <a:srgbClr val="233A4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Background</a:t>
            </a:r>
          </a:p>
          <a:p>
            <a:pPr lvl="1">
              <a:spcBef>
                <a:spcPts val="0"/>
              </a:spcBef>
              <a:buClr>
                <a:srgbClr val="233A44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Design an office space to provide health counseling for those without the abilities of transportation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t>2</a:t>
            </a:fld>
            <a:endParaRPr lang="e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203D18-2203-46DD-AB81-BF397904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9D9F8-0B32-46EC-8408-0935E9AF1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70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EAFAB4-7A0E-4CE7-B0ED-F7298319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79664-0323-41B1-B654-D1DF4714F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600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DF42C-100A-4149-A575-659C53E6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BC96C5-4BB9-4C10-87A8-C25ABBD8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4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214783-23A3-4C22-9F4B-486BBCF96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09BF53F-00CC-4A42-8BE9-241AEB54DF76}"/>
              </a:ext>
            </a:extLst>
          </p:cNvPr>
          <p:cNvSpPr txBox="1">
            <a:spLocks/>
          </p:cNvSpPr>
          <p:nvPr/>
        </p:nvSpPr>
        <p:spPr>
          <a:xfrm>
            <a:off x="8535736" y="4765816"/>
            <a:ext cx="608264" cy="377684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2400" b="0" i="0" kern="1200">
                <a:solidFill>
                  <a:schemeClr val="bg2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78F7B-DADB-4BC5-B2B9-5E861964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5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</a:rPr>
              <a:t>Electrical </a:t>
            </a:r>
            <a:r>
              <a:rPr lang="en" sz="3600">
                <a:solidFill>
                  <a:schemeClr val="bg1"/>
                </a:solidFill>
              </a:rPr>
              <a:t>Plan 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124" name="Google Shape;124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2CF72F-6F67-47A5-987A-E3A1BDE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0801F9-7B73-46CC-A358-01CA9F912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67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203D18-2203-46DD-AB81-BF397904B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F5BE8-1ACC-4DE4-A732-04EB1A289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07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EAFAB4-7A0E-4CE7-B0ED-F7298319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C7F69-3E2C-4559-AACD-1E0515581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97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EDF42C-100A-4149-A575-659C53E6F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10CA3-14F5-49F7-B348-75EEACFBE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256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bg1"/>
                </a:solidFill>
              </a:rPr>
              <a:t>Plumbing Plan 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111" name="Google Shape;111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29</a:t>
            </a:fld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58700" y="275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bg1"/>
                </a:solidFill>
              </a:rPr>
              <a:t>Project </a:t>
            </a:r>
            <a:r>
              <a:rPr lang="en-US" sz="3000">
                <a:solidFill>
                  <a:schemeClr val="bg1"/>
                </a:solidFill>
              </a:rPr>
              <a:t>Constraints/Criteria</a:t>
            </a: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63317" y="848400"/>
            <a:ext cx="7332513" cy="38677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en" sz="2000">
                <a:solidFill>
                  <a:schemeClr val="bg1"/>
                </a:solidFill>
              </a:rPr>
              <a:t>$50,000 budget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" sz="2000">
                <a:solidFill>
                  <a:schemeClr val="bg1"/>
                </a:solidFill>
              </a:rPr>
              <a:t>So</a:t>
            </a:r>
            <a:r>
              <a:rPr lang="en-US" sz="2000">
                <a:solidFill>
                  <a:schemeClr val="bg1"/>
                </a:solidFill>
              </a:rPr>
              <a:t>lar Panels</a:t>
            </a:r>
          </a:p>
          <a:p>
            <a:pPr marL="857250" lvl="1" indent="-285750">
              <a:spcBef>
                <a:spcPts val="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Removable Panels</a:t>
            </a:r>
          </a:p>
          <a:p>
            <a:pPr marL="857250" lvl="1" indent="-285750">
              <a:spcBef>
                <a:spcPts val="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Main source of power</a:t>
            </a:r>
          </a:p>
          <a:p>
            <a:pPr marL="1314450" lvl="2" indent="-285750">
              <a:spcBef>
                <a:spcPts val="0"/>
              </a:spcBef>
              <a:buClrTx/>
              <a:buSzPts val="18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Zero use of propane or gas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Composting Toilet System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Sound-proof Counseling Room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Removable Wall between Counseling Room and Waiting Area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Determine which Construction and Design Codes to follow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Last minute client request: shorten the trailer length</a:t>
            </a:r>
            <a:endParaRPr sz="2000">
              <a:solidFill>
                <a:schemeClr val="bg1"/>
              </a:solidFill>
            </a:endParaRPr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595300" y="4748223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cxnSp>
        <p:nvCxnSpPr>
          <p:cNvPr id="80" name="Google Shape;80;p15"/>
          <p:cNvCxnSpPr/>
          <p:nvPr/>
        </p:nvCxnSpPr>
        <p:spPr>
          <a:xfrm flipH="1">
            <a:off x="3893050" y="4692075"/>
            <a:ext cx="2282400" cy="1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/>
          <a:stretch/>
        </p:blipFill>
        <p:spPr>
          <a:xfrm>
            <a:off x="335474" y="0"/>
            <a:ext cx="7865268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79332" y="242888"/>
            <a:ext cx="2928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 AND HOT WATER PIPES - 1/2"</a:t>
            </a:r>
          </a:p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GREY WATER PIPES- 2"</a:t>
            </a:r>
          </a:p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WATER PIPES - 2"</a:t>
            </a:r>
          </a:p>
          <a:p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12V WATER PUMP - 3 GPM</a:t>
            </a:r>
          </a:p>
        </p:txBody>
      </p:sp>
      <p:sp>
        <p:nvSpPr>
          <p:cNvPr id="5" name="Google Shape;111;p20">
            <a:extLst>
              <a:ext uri="{FF2B5EF4-FFF2-40B4-BE49-F238E27FC236}">
                <a16:creationId xmlns:a16="http://schemas.microsoft.com/office/drawing/2014/main" id="{64E4EC17-56AB-43F5-9416-E99CB16282C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6108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bg1"/>
                </a:solidFill>
              </a:rPr>
              <a:t> Cost of Construction Estimate 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4144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191" name="Google Shape;191;p33"/>
          <p:cNvSpPr txBox="1"/>
          <p:nvPr/>
        </p:nvSpPr>
        <p:spPr>
          <a:xfrm>
            <a:off x="2885357" y="4217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bg1"/>
                </a:solidFill>
              </a:rPr>
              <a:t>Table 1: Materials Cost Estimate</a:t>
            </a:r>
            <a:endParaRPr sz="100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737357"/>
              </p:ext>
            </p:extLst>
          </p:nvPr>
        </p:nvGraphicFramePr>
        <p:xfrm>
          <a:off x="151455" y="281869"/>
          <a:ext cx="8582297" cy="440218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496458">
                  <a:extLst>
                    <a:ext uri="{9D8B030D-6E8A-4147-A177-3AD203B41FA5}">
                      <a16:colId xmlns:a16="http://schemas.microsoft.com/office/drawing/2014/main" val="1754026576"/>
                    </a:ext>
                  </a:extLst>
                </a:gridCol>
                <a:gridCol w="2085839">
                  <a:extLst>
                    <a:ext uri="{9D8B030D-6E8A-4147-A177-3AD203B41FA5}">
                      <a16:colId xmlns:a16="http://schemas.microsoft.com/office/drawing/2014/main" val="2616075977"/>
                    </a:ext>
                  </a:extLst>
                </a:gridCol>
              </a:tblGrid>
              <a:tr h="24154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>
                          <a:effectLst/>
                        </a:rPr>
                        <a:t>Materials Cost Estimate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101966"/>
                  </a:ext>
                </a:extLst>
              </a:tr>
              <a:tr h="2415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Category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</a:rPr>
                        <a:t> Cost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133659"/>
                  </a:ext>
                </a:extLst>
              </a:tr>
              <a:tr h="375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Soundproofing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      660.00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814896"/>
                  </a:ext>
                </a:extLst>
              </a:tr>
              <a:tr h="375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Trailer Frame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10,176.00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784608"/>
                  </a:ext>
                </a:extLst>
              </a:tr>
              <a:tr h="457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Structure (includes wood frame, wall panels, doors, windows, flooring,  sheathing, etc.)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13,497.00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007548"/>
                  </a:ext>
                </a:extLst>
              </a:tr>
              <a:tr h="375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Roof (includes wood, metal, and underlayment)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      738.00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852728"/>
                  </a:ext>
                </a:extLst>
              </a:tr>
              <a:tr h="375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Solar Array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12,638.00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8743479"/>
                  </a:ext>
                </a:extLst>
              </a:tr>
              <a:tr h="375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Electrical (includes lighting and switching)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      297.00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1258739"/>
                  </a:ext>
                </a:extLst>
              </a:tr>
              <a:tr h="375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Appliances (includes refrigerator, microwave, and oven)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  1,194.00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2313480"/>
                  </a:ext>
                </a:extLst>
              </a:tr>
              <a:tr h="375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HVAC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  1,601.00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6395279"/>
                  </a:ext>
                </a:extLst>
              </a:tr>
              <a:tr h="4575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Plumbing (includes tanks, pump, pipes, water heater, hose, shower, sinks, toilet, etc.)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 $                     1,739.00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936107"/>
                  </a:ext>
                </a:extLst>
              </a:tr>
              <a:tr h="37550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>
                          <a:effectLst/>
                        </a:rPr>
                        <a:t>Total Cost of Material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 $                   42,540.00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23175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191" name="Google Shape;191;p33"/>
          <p:cNvSpPr txBox="1"/>
          <p:nvPr/>
        </p:nvSpPr>
        <p:spPr>
          <a:xfrm>
            <a:off x="3145577" y="138885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>
                <a:solidFill>
                  <a:schemeClr val="bg1"/>
                </a:solidFill>
              </a:rPr>
              <a:t>Table 2: Construction Cost Estimate</a:t>
            </a:r>
            <a:endParaRPr sz="100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79648"/>
              </p:ext>
            </p:extLst>
          </p:nvPr>
        </p:nvGraphicFramePr>
        <p:xfrm>
          <a:off x="1552521" y="495716"/>
          <a:ext cx="5747064" cy="220976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4350299">
                  <a:extLst>
                    <a:ext uri="{9D8B030D-6E8A-4147-A177-3AD203B41FA5}">
                      <a16:colId xmlns:a16="http://schemas.microsoft.com/office/drawing/2014/main" val="1754026576"/>
                    </a:ext>
                  </a:extLst>
                </a:gridCol>
                <a:gridCol w="1396765">
                  <a:extLst>
                    <a:ext uri="{9D8B030D-6E8A-4147-A177-3AD203B41FA5}">
                      <a16:colId xmlns:a16="http://schemas.microsoft.com/office/drawing/2014/main" val="2616075977"/>
                    </a:ext>
                  </a:extLst>
                </a:gridCol>
              </a:tblGrid>
              <a:tr h="254898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Construction Cost Estimate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101966"/>
                  </a:ext>
                </a:extLst>
              </a:tr>
              <a:tr h="2548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Category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 Cost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133659"/>
                  </a:ext>
                </a:extLst>
              </a:tr>
              <a:tr h="4004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Electrical</a:t>
                      </a: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                          1,500.00</a:t>
                      </a: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1814896"/>
                  </a:ext>
                </a:extLst>
              </a:tr>
              <a:tr h="4004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Plumbing</a:t>
                      </a: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                          1,500.00</a:t>
                      </a: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784608"/>
                  </a:ext>
                </a:extLst>
              </a:tr>
              <a:tr h="40048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Remaining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Construction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                          3,000.00</a:t>
                      </a: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007548"/>
                  </a:ext>
                </a:extLst>
              </a:tr>
              <a:tr h="400489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r>
                        <a:rPr lang="en-US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Cost of Construction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$6,000.00</a:t>
                      </a: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852728"/>
                  </a:ext>
                </a:extLst>
              </a:tr>
            </a:tbl>
          </a:graphicData>
        </a:graphic>
      </p:graphicFrame>
      <p:sp>
        <p:nvSpPr>
          <p:cNvPr id="5" name="Google Shape;191;p33"/>
          <p:cNvSpPr txBox="1"/>
          <p:nvPr/>
        </p:nvSpPr>
        <p:spPr>
          <a:xfrm>
            <a:off x="3002958" y="2997917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</a:rPr>
              <a:t>Table 3: </a:t>
            </a:r>
            <a:r>
              <a:rPr lang="en-US" sz="1000" dirty="0">
                <a:solidFill>
                  <a:schemeClr val="bg1"/>
                </a:solidFill>
              </a:rPr>
              <a:t>Estimated Total Project </a:t>
            </a:r>
            <a:r>
              <a:rPr lang="en" sz="1000" dirty="0">
                <a:solidFill>
                  <a:schemeClr val="bg1"/>
                </a:solidFill>
              </a:rPr>
              <a:t>Cost Estimate </a:t>
            </a:r>
            <a:endParaRPr sz="1000" dirty="0">
              <a:solidFill>
                <a:schemeClr val="bg1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833295"/>
              </p:ext>
            </p:extLst>
          </p:nvPr>
        </p:nvGraphicFramePr>
        <p:xfrm>
          <a:off x="1135857" y="3337878"/>
          <a:ext cx="7202737" cy="152395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623321">
                  <a:extLst>
                    <a:ext uri="{9D8B030D-6E8A-4147-A177-3AD203B41FA5}">
                      <a16:colId xmlns:a16="http://schemas.microsoft.com/office/drawing/2014/main" val="1754026576"/>
                    </a:ext>
                  </a:extLst>
                </a:gridCol>
                <a:gridCol w="3579416">
                  <a:extLst>
                    <a:ext uri="{9D8B030D-6E8A-4147-A177-3AD203B41FA5}">
                      <a16:colId xmlns:a16="http://schemas.microsoft.com/office/drawing/2014/main" val="2616075977"/>
                    </a:ext>
                  </a:extLst>
                </a:gridCol>
              </a:tblGrid>
              <a:tr h="228691"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u="none" strike="noStrike">
                          <a:effectLst/>
                          <a:latin typeface="+mn-lt"/>
                        </a:rPr>
                        <a:t>Estimate</a:t>
                      </a:r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14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>
                          <a:effectLst/>
                          <a:latin typeface="+mn-lt"/>
                        </a:rPr>
                        <a:t>Total</a:t>
                      </a:r>
                      <a:r>
                        <a:rPr lang="en-US" sz="1400" b="1" u="none" strike="noStrike" baseline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b="1" u="none" strike="noStrike">
                          <a:effectLst/>
                          <a:latin typeface="+mn-lt"/>
                        </a:rPr>
                        <a:t>Cost of Project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0101966"/>
                  </a:ext>
                </a:extLst>
              </a:tr>
              <a:tr h="2286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  <a:latin typeface="+mn-lt"/>
                        </a:rPr>
                        <a:t>Category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+mn-lt"/>
                        </a:rPr>
                        <a:t> Cost 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2133659"/>
                  </a:ext>
                </a:extLst>
              </a:tr>
              <a:tr h="35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effectLst/>
                          <a:latin typeface="+mn-lt"/>
                        </a:rPr>
                        <a:t>Total Cost of Material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>
                          <a:effectLst/>
                          <a:latin typeface="+mn-lt"/>
                        </a:rPr>
                        <a:t>$                       42,540.00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2007548"/>
                  </a:ext>
                </a:extLst>
              </a:tr>
              <a:tr h="35552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r>
                        <a:rPr lang="en-US" sz="14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Cost of Construction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                        6,000.00</a:t>
                      </a: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6852728"/>
                  </a:ext>
                </a:extLst>
              </a:tr>
              <a:tr h="355525"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  <a:r>
                        <a:rPr lang="en-US" sz="14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Cost of Project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                      48,540.00</a:t>
                      </a:r>
                    </a:p>
                  </a:txBody>
                  <a:tcPr marL="6441" marR="6441" marT="644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2823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279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311700" y="23002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bg1"/>
                </a:solidFill>
              </a:rPr>
              <a:t> Cost of </a:t>
            </a:r>
            <a:r>
              <a:rPr lang="en-US" sz="3000">
                <a:solidFill>
                  <a:schemeClr val="bg1"/>
                </a:solidFill>
              </a:rPr>
              <a:t>engineering services</a:t>
            </a:r>
            <a:endParaRPr sz="3000">
              <a:solidFill>
                <a:schemeClr val="bg1"/>
              </a:solidFill>
            </a:endParaRPr>
          </a:p>
        </p:txBody>
      </p:sp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6" name="Google Shape;191;p33">
            <a:extLst>
              <a:ext uri="{FF2B5EF4-FFF2-40B4-BE49-F238E27FC236}">
                <a16:creationId xmlns:a16="http://schemas.microsoft.com/office/drawing/2014/main" id="{B790C807-CB0E-4391-8360-D78FE80015F1}"/>
              </a:ext>
            </a:extLst>
          </p:cNvPr>
          <p:cNvSpPr txBox="1"/>
          <p:nvPr/>
        </p:nvSpPr>
        <p:spPr>
          <a:xfrm>
            <a:off x="2780610" y="1119821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bg1"/>
                </a:solidFill>
              </a:rPr>
              <a:t>Table 4: </a:t>
            </a:r>
            <a:r>
              <a:rPr lang="en-US" sz="1000">
                <a:solidFill>
                  <a:schemeClr val="bg1"/>
                </a:solidFill>
              </a:rPr>
              <a:t>Original Estimated</a:t>
            </a:r>
            <a:r>
              <a:rPr lang="en" sz="1000">
                <a:solidFill>
                  <a:schemeClr val="bg1"/>
                </a:solidFill>
              </a:rPr>
              <a:t> </a:t>
            </a:r>
            <a:r>
              <a:rPr lang="en-US" sz="1000">
                <a:solidFill>
                  <a:schemeClr val="bg1"/>
                </a:solidFill>
              </a:rPr>
              <a:t>Cost of Engineering Services</a:t>
            </a:r>
            <a:endParaRPr sz="100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786295"/>
              </p:ext>
            </p:extLst>
          </p:nvPr>
        </p:nvGraphicFramePr>
        <p:xfrm>
          <a:off x="975768" y="1459957"/>
          <a:ext cx="7060476" cy="2997929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381231">
                  <a:extLst>
                    <a:ext uri="{9D8B030D-6E8A-4147-A177-3AD203B41FA5}">
                      <a16:colId xmlns:a16="http://schemas.microsoft.com/office/drawing/2014/main" val="1960867261"/>
                    </a:ext>
                  </a:extLst>
                </a:gridCol>
                <a:gridCol w="1855716">
                  <a:extLst>
                    <a:ext uri="{9D8B030D-6E8A-4147-A177-3AD203B41FA5}">
                      <a16:colId xmlns:a16="http://schemas.microsoft.com/office/drawing/2014/main" val="1765263675"/>
                    </a:ext>
                  </a:extLst>
                </a:gridCol>
                <a:gridCol w="1246102">
                  <a:extLst>
                    <a:ext uri="{9D8B030D-6E8A-4147-A177-3AD203B41FA5}">
                      <a16:colId xmlns:a16="http://schemas.microsoft.com/office/drawing/2014/main" val="1636545473"/>
                    </a:ext>
                  </a:extLst>
                </a:gridCol>
                <a:gridCol w="1381231">
                  <a:extLst>
                    <a:ext uri="{9D8B030D-6E8A-4147-A177-3AD203B41FA5}">
                      <a16:colId xmlns:a16="http://schemas.microsoft.com/office/drawing/2014/main" val="2978036645"/>
                    </a:ext>
                  </a:extLst>
                </a:gridCol>
                <a:gridCol w="1196196">
                  <a:extLst>
                    <a:ext uri="{9D8B030D-6E8A-4147-A177-3AD203B41FA5}">
                      <a16:colId xmlns:a16="http://schemas.microsoft.com/office/drawing/2014/main" val="1811611998"/>
                    </a:ext>
                  </a:extLst>
                </a:gridCol>
              </a:tblGrid>
              <a:tr h="486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Classification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Hours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Rate/Hour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027446"/>
                  </a:ext>
                </a:extLst>
              </a:tr>
              <a:tr h="5632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    Personnel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Senior Engineer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$19,788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95733556"/>
                  </a:ext>
                </a:extLst>
              </a:tr>
              <a:tr h="486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Engineer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356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$34,888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37703976"/>
                  </a:ext>
                </a:extLst>
              </a:tr>
              <a:tr h="486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Intern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$5,040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12958409"/>
                  </a:ext>
                </a:extLst>
              </a:tr>
              <a:tr h="486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Project Manager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$32,250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4762123"/>
                  </a:ext>
                </a:extLst>
              </a:tr>
              <a:tr h="4869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Cost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$91,966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39842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992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311700" y="230023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bg1"/>
                </a:solidFill>
              </a:rPr>
              <a:t> Cost of </a:t>
            </a:r>
            <a:r>
              <a:rPr lang="en-US" sz="3000">
                <a:solidFill>
                  <a:schemeClr val="bg1"/>
                </a:solidFill>
              </a:rPr>
              <a:t>engineering services</a:t>
            </a:r>
            <a:endParaRPr sz="3000">
              <a:solidFill>
                <a:schemeClr val="bg1"/>
              </a:solidFill>
            </a:endParaRPr>
          </a:p>
        </p:txBody>
      </p:sp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F9851B-82EA-4F9A-A0AB-B3ED22E036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743757"/>
              </p:ext>
            </p:extLst>
          </p:nvPr>
        </p:nvGraphicFramePr>
        <p:xfrm>
          <a:off x="1384662" y="1443445"/>
          <a:ext cx="5924006" cy="2677886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1158904">
                  <a:extLst>
                    <a:ext uri="{9D8B030D-6E8A-4147-A177-3AD203B41FA5}">
                      <a16:colId xmlns:a16="http://schemas.microsoft.com/office/drawing/2014/main" val="1809262122"/>
                    </a:ext>
                  </a:extLst>
                </a:gridCol>
                <a:gridCol w="1557016">
                  <a:extLst>
                    <a:ext uri="{9D8B030D-6E8A-4147-A177-3AD203B41FA5}">
                      <a16:colId xmlns:a16="http://schemas.microsoft.com/office/drawing/2014/main" val="728447927"/>
                    </a:ext>
                  </a:extLst>
                </a:gridCol>
                <a:gridCol w="1045527">
                  <a:extLst>
                    <a:ext uri="{9D8B030D-6E8A-4147-A177-3AD203B41FA5}">
                      <a16:colId xmlns:a16="http://schemas.microsoft.com/office/drawing/2014/main" val="2068132352"/>
                    </a:ext>
                  </a:extLst>
                </a:gridCol>
                <a:gridCol w="1158904">
                  <a:extLst>
                    <a:ext uri="{9D8B030D-6E8A-4147-A177-3AD203B41FA5}">
                      <a16:colId xmlns:a16="http://schemas.microsoft.com/office/drawing/2014/main" val="1279793350"/>
                    </a:ext>
                  </a:extLst>
                </a:gridCol>
                <a:gridCol w="1003655">
                  <a:extLst>
                    <a:ext uri="{9D8B030D-6E8A-4147-A177-3AD203B41FA5}">
                      <a16:colId xmlns:a16="http://schemas.microsoft.com/office/drawing/2014/main" val="718288973"/>
                    </a:ext>
                  </a:extLst>
                </a:gridCol>
              </a:tblGrid>
              <a:tr h="539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Classification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Hours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Rate/Hour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586149"/>
                  </a:ext>
                </a:extLst>
              </a:tr>
              <a:tr h="539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    Personnel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Senior Engineer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47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$9,118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500052"/>
                  </a:ext>
                </a:extLst>
              </a:tr>
              <a:tr h="260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Engineer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163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$15,974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6036460"/>
                  </a:ext>
                </a:extLst>
              </a:tr>
              <a:tr h="260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Intern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$2,310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8011721"/>
                  </a:ext>
                </a:extLst>
              </a:tr>
              <a:tr h="539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Project Manager 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114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129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$14,706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4105512"/>
                  </a:ext>
                </a:extLst>
              </a:tr>
              <a:tr h="539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 Cost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$42,108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2977"/>
                  </a:ext>
                </a:extLst>
              </a:tr>
            </a:tbl>
          </a:graphicData>
        </a:graphic>
      </p:graphicFrame>
      <p:sp>
        <p:nvSpPr>
          <p:cNvPr id="6" name="Google Shape;191;p33">
            <a:extLst>
              <a:ext uri="{FF2B5EF4-FFF2-40B4-BE49-F238E27FC236}">
                <a16:creationId xmlns:a16="http://schemas.microsoft.com/office/drawing/2014/main" id="{B790C807-CB0E-4391-8360-D78FE80015F1}"/>
              </a:ext>
            </a:extLst>
          </p:cNvPr>
          <p:cNvSpPr txBox="1"/>
          <p:nvPr/>
        </p:nvSpPr>
        <p:spPr>
          <a:xfrm>
            <a:off x="2773155" y="1109038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bg1"/>
                </a:solidFill>
              </a:rPr>
              <a:t>Table 5: A</a:t>
            </a:r>
            <a:r>
              <a:rPr lang="en-US" sz="1000">
                <a:solidFill>
                  <a:schemeClr val="bg1"/>
                </a:solidFill>
              </a:rPr>
              <a:t>c</a:t>
            </a:r>
            <a:r>
              <a:rPr lang="en" sz="1000">
                <a:solidFill>
                  <a:schemeClr val="bg1"/>
                </a:solidFill>
              </a:rPr>
              <a:t>tual </a:t>
            </a:r>
            <a:r>
              <a:rPr lang="en-US" sz="1000">
                <a:solidFill>
                  <a:schemeClr val="bg1"/>
                </a:solidFill>
              </a:rPr>
              <a:t>Cost of Engineering Services</a:t>
            </a:r>
            <a:endParaRPr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94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67586"/>
              </p:ext>
            </p:extLst>
          </p:nvPr>
        </p:nvGraphicFramePr>
        <p:xfrm>
          <a:off x="830789" y="225925"/>
          <a:ext cx="7124115" cy="4907532"/>
        </p:xfrm>
        <a:graphic>
          <a:graphicData uri="http://schemas.openxmlformats.org/drawingml/2006/table">
            <a:tbl>
              <a:tblPr bandRow="1">
                <a:tableStyleId>{793D81CF-94F2-401A-BA57-92F5A7B2D0C5}</a:tableStyleId>
              </a:tblPr>
              <a:tblGrid>
                <a:gridCol w="2306009">
                  <a:extLst>
                    <a:ext uri="{9D8B030D-6E8A-4147-A177-3AD203B41FA5}">
                      <a16:colId xmlns:a16="http://schemas.microsoft.com/office/drawing/2014/main" val="2288044592"/>
                    </a:ext>
                  </a:extLst>
                </a:gridCol>
                <a:gridCol w="662837">
                  <a:extLst>
                    <a:ext uri="{9D8B030D-6E8A-4147-A177-3AD203B41FA5}">
                      <a16:colId xmlns:a16="http://schemas.microsoft.com/office/drawing/2014/main" val="2405907170"/>
                    </a:ext>
                  </a:extLst>
                </a:gridCol>
                <a:gridCol w="673979">
                  <a:extLst>
                    <a:ext uri="{9D8B030D-6E8A-4147-A177-3AD203B41FA5}">
                      <a16:colId xmlns:a16="http://schemas.microsoft.com/office/drawing/2014/main" val="2082975691"/>
                    </a:ext>
                  </a:extLst>
                </a:gridCol>
                <a:gridCol w="423324">
                  <a:extLst>
                    <a:ext uri="{9D8B030D-6E8A-4147-A177-3AD203B41FA5}">
                      <a16:colId xmlns:a16="http://schemas.microsoft.com/office/drawing/2014/main" val="2734824855"/>
                    </a:ext>
                  </a:extLst>
                </a:gridCol>
                <a:gridCol w="445605">
                  <a:extLst>
                    <a:ext uri="{9D8B030D-6E8A-4147-A177-3AD203B41FA5}">
                      <a16:colId xmlns:a16="http://schemas.microsoft.com/office/drawing/2014/main" val="4201625942"/>
                    </a:ext>
                  </a:extLst>
                </a:gridCol>
                <a:gridCol w="1258834">
                  <a:extLst>
                    <a:ext uri="{9D8B030D-6E8A-4147-A177-3AD203B41FA5}">
                      <a16:colId xmlns:a16="http://schemas.microsoft.com/office/drawing/2014/main" val="2826005472"/>
                    </a:ext>
                  </a:extLst>
                </a:gridCol>
                <a:gridCol w="1353527">
                  <a:extLst>
                    <a:ext uri="{9D8B030D-6E8A-4147-A177-3AD203B41FA5}">
                      <a16:colId xmlns:a16="http://schemas.microsoft.com/office/drawing/2014/main" val="478700015"/>
                    </a:ext>
                  </a:extLst>
                </a:gridCol>
              </a:tblGrid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 gridSpan="4"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Staff (</a:t>
                      </a:r>
                      <a:r>
                        <a:rPr lang="en-US" sz="1000" err="1">
                          <a:effectLst/>
                        </a:rPr>
                        <a:t>hrs</a:t>
                      </a:r>
                      <a:r>
                        <a:rPr lang="en-US" sz="1000">
                          <a:effectLst/>
                        </a:rPr>
                        <a:t>)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Task Total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 rowSpan="2"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Commenced Total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extLst>
                  <a:ext uri="{0D108BD9-81ED-4DB2-BD59-A6C34878D82A}">
                    <a16:rowId xmlns:a16="http://schemas.microsoft.com/office/drawing/2014/main" val="2238829145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Project Tasks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ENG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SENG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INT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PM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5696922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1.0 Preliminary Layout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129 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13 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39 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222 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101 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3068868171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1.1 Design Constraints &amp; Criteria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1007710299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1.2 Architectural Layout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3788864792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1.3 Electrical Layout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1137652403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1.4 Plumbing Layout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3717030444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dirty="0">
                          <a:effectLst/>
                        </a:rPr>
                        <a:t>1.5 Structural Layout </a:t>
                      </a:r>
                      <a:endParaRPr lang="en-US" sz="1000" b="0" i="0" dirty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2563495113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1.6 Mechanical Layout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3 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3130741264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dirty="0">
                          <a:effectLst/>
                        </a:rPr>
                        <a:t>2.0 Design Plans </a:t>
                      </a:r>
                      <a:endParaRPr lang="en-US" sz="1000" b="0" i="0" dirty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138 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63 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255 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156 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2499892588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dirty="0">
                          <a:effectLst/>
                        </a:rPr>
                        <a:t>2.1 Architectural Plan </a:t>
                      </a:r>
                      <a:endParaRPr lang="en-US" sz="1000" b="0" i="0" dirty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38 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2430077760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2.2 Plumbing Plan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2528596704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2.3 Electrical Plan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2706612783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2.4 Structural Plan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14 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647236187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2.5 Mechanical Plan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2096811658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3.0 Cost Estimate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13 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91 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44 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1127960698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3.1 Materials Cost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3473214992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3.2 Construction Cost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27 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3620423592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4.0 Project Management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62 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160 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260 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78 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1698658207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 u="sng">
                          <a:effectLst/>
                        </a:rPr>
                        <a:t>4.1 Scheduling</a:t>
                      </a: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110 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3352140001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4.1.1 Preliminary Design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4177692233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4.1.2 Design Plans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14 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4011218862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4.1.3 Cost Estimate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32 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617307665"/>
                  </a:ext>
                </a:extLst>
              </a:tr>
              <a:tr h="30220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4.1.4 Final Proposal/Final Presentation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9 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36 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732020819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4.2 Deliverables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4 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4233523640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4.3 Meetings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5 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3 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 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endParaRPr lang="en-US" sz="1000" b="0" i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211335329"/>
                  </a:ext>
                </a:extLst>
              </a:tr>
              <a:tr h="163188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000">
                          <a:effectLst/>
                        </a:rPr>
                        <a:t>Staff Total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b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356 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102 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120 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250 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>
                          <a:effectLst/>
                        </a:rPr>
                        <a:t>828 </a:t>
                      </a:r>
                      <a:endParaRPr lang="en-US" sz="1000" b="0" i="0">
                        <a:effectLst/>
                      </a:endParaRPr>
                    </a:p>
                  </a:txBody>
                  <a:tcPr marL="23715" marR="23715" marT="11858" marB="11858"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000" dirty="0">
                          <a:effectLst/>
                        </a:rPr>
                        <a:t>379 </a:t>
                      </a:r>
                      <a:endParaRPr lang="en-US" sz="1000" b="0" i="0" dirty="0">
                        <a:effectLst/>
                      </a:endParaRPr>
                    </a:p>
                  </a:txBody>
                  <a:tcPr marL="23715" marR="23715" marT="11858" marB="11858"/>
                </a:tc>
                <a:extLst>
                  <a:ext uri="{0D108BD9-81ED-4DB2-BD59-A6C34878D82A}">
                    <a16:rowId xmlns:a16="http://schemas.microsoft.com/office/drawing/2014/main" val="1103960776"/>
                  </a:ext>
                </a:extLst>
              </a:tr>
            </a:tbl>
          </a:graphicData>
        </a:graphic>
      </p:graphicFrame>
      <p:sp>
        <p:nvSpPr>
          <p:cNvPr id="5" name="Google Shape;191;p33">
            <a:extLst>
              <a:ext uri="{FF2B5EF4-FFF2-40B4-BE49-F238E27FC236}">
                <a16:creationId xmlns:a16="http://schemas.microsoft.com/office/drawing/2014/main" id="{A6C6140B-D48F-41EF-9F9B-92BFE8786409}"/>
              </a:ext>
            </a:extLst>
          </p:cNvPr>
          <p:cNvSpPr txBox="1"/>
          <p:nvPr/>
        </p:nvSpPr>
        <p:spPr>
          <a:xfrm>
            <a:off x="2718620" y="-52325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bg1"/>
                </a:solidFill>
              </a:rPr>
              <a:t>Table 6: </a:t>
            </a:r>
            <a:r>
              <a:rPr lang="en-US" sz="1000">
                <a:solidFill>
                  <a:schemeClr val="bg1"/>
                </a:solidFill>
              </a:rPr>
              <a:t>Comparison of Estimated vs Actual Hours</a:t>
            </a:r>
            <a:endParaRPr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0918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</a:rPr>
              <a:t>Gantt chart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1105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156066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en-US" sz="3000">
                <a:solidFill>
                  <a:schemeClr val="bg1"/>
                </a:solidFill>
              </a:rPr>
              <a:t>Project Milestones</a:t>
            </a:r>
          </a:p>
        </p:txBody>
      </p:sp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xfrm>
            <a:off x="8610171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174056"/>
              </p:ext>
            </p:extLst>
          </p:nvPr>
        </p:nvGraphicFramePr>
        <p:xfrm>
          <a:off x="764176" y="1285266"/>
          <a:ext cx="6953793" cy="3327400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2317931">
                  <a:extLst>
                    <a:ext uri="{9D8B030D-6E8A-4147-A177-3AD203B41FA5}">
                      <a16:colId xmlns:a16="http://schemas.microsoft.com/office/drawing/2014/main" val="3750466414"/>
                    </a:ext>
                  </a:extLst>
                </a:gridCol>
                <a:gridCol w="2317931">
                  <a:extLst>
                    <a:ext uri="{9D8B030D-6E8A-4147-A177-3AD203B41FA5}">
                      <a16:colId xmlns:a16="http://schemas.microsoft.com/office/drawing/2014/main" val="3565078068"/>
                    </a:ext>
                  </a:extLst>
                </a:gridCol>
                <a:gridCol w="2317931">
                  <a:extLst>
                    <a:ext uri="{9D8B030D-6E8A-4147-A177-3AD203B41FA5}">
                      <a16:colId xmlns:a16="http://schemas.microsoft.com/office/drawing/2014/main" val="1886425920"/>
                    </a:ext>
                  </a:extLst>
                </a:gridCol>
              </a:tblGrid>
              <a:tr h="479152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Expected Date of Completion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Actual Date of Completion</a:t>
                      </a:r>
                    </a:p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030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/>
                        <a:t>Preliminary Plans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1/29/2019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1/29/2019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258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30% Submittal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2/12/2019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2/11/2019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6973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60% Submittal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3/12/2019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3/11/2019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4776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Final Architectural</a:t>
                      </a:r>
                      <a:r>
                        <a:rPr lang="en-US" baseline="0"/>
                        <a:t> Plan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4/23/2019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4/12/2019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9024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Final Structural Plan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4/23/2019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4/15/2019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1143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90% Submittal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4/16/2019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4/16/2019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Final</a:t>
                      </a:r>
                      <a:r>
                        <a:rPr lang="en-US" baseline="0"/>
                        <a:t> Submittal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5/7/2019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322329"/>
                  </a:ext>
                </a:extLst>
              </a:tr>
            </a:tbl>
          </a:graphicData>
        </a:graphic>
      </p:graphicFrame>
      <p:sp>
        <p:nvSpPr>
          <p:cNvPr id="6" name="Google Shape;191;p33">
            <a:extLst>
              <a:ext uri="{FF2B5EF4-FFF2-40B4-BE49-F238E27FC236}">
                <a16:creationId xmlns:a16="http://schemas.microsoft.com/office/drawing/2014/main" id="{D745E81E-E79E-4FF2-A64D-17DE0AD43F76}"/>
              </a:ext>
            </a:extLst>
          </p:cNvPr>
          <p:cNvSpPr txBox="1"/>
          <p:nvPr/>
        </p:nvSpPr>
        <p:spPr>
          <a:xfrm>
            <a:off x="1716077" y="920677"/>
            <a:ext cx="5049989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>
                <a:solidFill>
                  <a:schemeClr val="bg1"/>
                </a:solidFill>
              </a:rPr>
              <a:t>Table 7: Project Milestone Expected Completion vs. Actual Completion Dates</a:t>
            </a:r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08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2"/>
          <p:cNvSpPr txBox="1">
            <a:spLocks noGrp="1"/>
          </p:cNvSpPr>
          <p:nvPr>
            <p:ph type="sldNum" idx="12"/>
          </p:nvPr>
        </p:nvSpPr>
        <p:spPr>
          <a:xfrm>
            <a:off x="8610171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1" y="0"/>
            <a:ext cx="9144000" cy="4749900"/>
          </a:xfrm>
          <a:prstGeom prst="rect">
            <a:avLst/>
          </a:prstGeom>
        </p:spPr>
      </p:pic>
      <p:sp>
        <p:nvSpPr>
          <p:cNvPr id="6" name="Google Shape;198;p34"/>
          <p:cNvSpPr txBox="1"/>
          <p:nvPr/>
        </p:nvSpPr>
        <p:spPr>
          <a:xfrm>
            <a:off x="3688753" y="4668450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</a:rPr>
              <a:t>Figure 1: Original Gantt Chart</a:t>
            </a:r>
            <a:endParaRPr sz="1000" dirty="0">
              <a:solidFill>
                <a:schemeClr val="bg1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664823" y="267789"/>
            <a:ext cx="1023930" cy="19594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688753" y="790304"/>
            <a:ext cx="1719270" cy="10884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408023" y="1071153"/>
            <a:ext cx="3063240" cy="1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471263" y="3725091"/>
            <a:ext cx="576943" cy="1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71263" y="1071154"/>
            <a:ext cx="15" cy="2653937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408023" y="801188"/>
            <a:ext cx="0" cy="269966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88753" y="287383"/>
            <a:ext cx="0" cy="524691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34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311700" y="36758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bg1"/>
                </a:solidFill>
              </a:rPr>
              <a:t>Design standards</a:t>
            </a:r>
            <a:endParaRPr sz="3000">
              <a:solidFill>
                <a:schemeClr val="bg1"/>
              </a:solidFill>
            </a:endParaRPr>
          </a:p>
        </p:txBody>
      </p:sp>
      <p:sp>
        <p:nvSpPr>
          <p:cNvPr id="2" name="Google Shape;69;p15">
            <a:extLst>
              <a:ext uri="{FF2B5EF4-FFF2-40B4-BE49-F238E27FC236}">
                <a16:creationId xmlns:a16="http://schemas.microsoft.com/office/drawing/2014/main" id="{5BB4A60D-7F6F-4A69-912E-B7204BEF98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317" y="940288"/>
            <a:ext cx="8821983" cy="35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>
              <a:buClrTx/>
              <a:buFont typeface="Arial" panose="05040102010807070707" pitchFamily="18" charset="2"/>
              <a:buChar char="•"/>
            </a:pPr>
            <a:r>
              <a:rPr lang="en-US" sz="1800">
                <a:solidFill>
                  <a:schemeClr val="bg1"/>
                </a:solidFill>
              </a:rPr>
              <a:t>Federal Motor Vehicle Standards</a:t>
            </a:r>
          </a:p>
          <a:p>
            <a:pPr lvl="1">
              <a:buClrTx/>
              <a:buFont typeface="Arial" panose="05040102010807070707" pitchFamily="18" charset="2"/>
              <a:buChar char="•"/>
            </a:pPr>
            <a:r>
              <a:rPr lang="en-US" sz="1800">
                <a:solidFill>
                  <a:schemeClr val="bg1"/>
                </a:solidFill>
              </a:rPr>
              <a:t>National Fire Protection Association 70 (NFPA 70) Electrical Standards</a:t>
            </a:r>
          </a:p>
          <a:p>
            <a:pPr lvl="1">
              <a:buClrTx/>
              <a:buFont typeface="Arial" panose="05040102010807070707" pitchFamily="18" charset="2"/>
              <a:buChar char="•"/>
              <a:tabLst>
                <a:tab pos="3200400" algn="l"/>
              </a:tabLst>
            </a:pPr>
            <a:r>
              <a:rPr lang="en-US" sz="1800">
                <a:solidFill>
                  <a:schemeClr val="bg1"/>
                </a:solidFill>
              </a:rPr>
              <a:t>American National Standards Institute for Recreational Vehicles</a:t>
            </a:r>
          </a:p>
          <a:p>
            <a:pPr lvl="1">
              <a:buClrTx/>
              <a:buFont typeface="Arial" panose="05040102010807070707" pitchFamily="18" charset="2"/>
              <a:buChar char="•"/>
            </a:pPr>
            <a:r>
              <a:rPr lang="en-US" sz="1800">
                <a:solidFill>
                  <a:schemeClr val="bg1"/>
                </a:solidFill>
              </a:rPr>
              <a:t>International Building Code (IBC)</a:t>
            </a:r>
          </a:p>
          <a:p>
            <a:pPr lvl="1">
              <a:buClrTx/>
              <a:buFont typeface="Arial" panose="05040102010807070707" pitchFamily="18" charset="2"/>
              <a:buChar char="•"/>
            </a:pPr>
            <a:r>
              <a:rPr lang="en-US" sz="1800">
                <a:solidFill>
                  <a:schemeClr val="bg1"/>
                </a:solidFill>
              </a:rPr>
              <a:t>National Design Specification for Wood Construction</a:t>
            </a:r>
          </a:p>
          <a:p>
            <a:pPr lvl="1">
              <a:buClrTx/>
              <a:buFont typeface="Arial" panose="05040102010807070707" pitchFamily="18" charset="2"/>
              <a:buChar char="•"/>
            </a:pPr>
            <a:r>
              <a:rPr lang="en-US" sz="1800">
                <a:solidFill>
                  <a:schemeClr val="bg1"/>
                </a:solidFill>
              </a:rPr>
              <a:t>Special Design Provisions for Wind &amp; Seismic</a:t>
            </a:r>
          </a:p>
          <a:p>
            <a:pPr lvl="1">
              <a:buClrTx/>
              <a:buFont typeface="Arial" panose="05040102010807070707" pitchFamily="18" charset="2"/>
              <a:buChar char="•"/>
            </a:pPr>
            <a:r>
              <a:rPr lang="en-US" sz="1800">
                <a:solidFill>
                  <a:schemeClr val="bg1"/>
                </a:solidFill>
              </a:rPr>
              <a:t>Arizona Department of Transportation (ADOT) Standards</a:t>
            </a:r>
          </a:p>
        </p:txBody>
      </p:sp>
      <p:sp>
        <p:nvSpPr>
          <p:cNvPr id="148" name="Google Shape;148;p2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5125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957354"/>
          </a:xfrm>
          <a:prstGeom prst="rect">
            <a:avLst/>
          </a:prstGeom>
        </p:spPr>
      </p:pic>
      <p:sp>
        <p:nvSpPr>
          <p:cNvPr id="197" name="Google Shape;197;p34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40</a:t>
            </a:fld>
            <a:endParaRPr dirty="0"/>
          </a:p>
        </p:txBody>
      </p:sp>
      <p:sp>
        <p:nvSpPr>
          <p:cNvPr id="198" name="Google Shape;198;p34"/>
          <p:cNvSpPr txBox="1"/>
          <p:nvPr/>
        </p:nvSpPr>
        <p:spPr>
          <a:xfrm>
            <a:off x="3695284" y="4865250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</a:rPr>
              <a:t>Figure 2: Updated Gantt Chart</a:t>
            </a:r>
            <a:endParaRPr sz="1000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71354" y="256978"/>
            <a:ext cx="970261" cy="15508"/>
          </a:xfrm>
          <a:prstGeom prst="lin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641615" y="256979"/>
            <a:ext cx="0" cy="453110"/>
          </a:xfrm>
          <a:prstGeom prst="lin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41615" y="710089"/>
            <a:ext cx="1537603" cy="0"/>
          </a:xfrm>
          <a:prstGeom prst="lin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179218" y="710089"/>
            <a:ext cx="0" cy="257175"/>
          </a:xfrm>
          <a:prstGeom prst="lin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79218" y="967264"/>
            <a:ext cx="2782976" cy="0"/>
          </a:xfrm>
          <a:prstGeom prst="lin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62194" y="967264"/>
            <a:ext cx="8851" cy="3173708"/>
          </a:xfrm>
          <a:prstGeom prst="lin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71045" y="4140972"/>
            <a:ext cx="898605" cy="0"/>
          </a:xfrm>
          <a:prstGeom prst="line">
            <a:avLst/>
          </a:prstGeom>
          <a:ln w="38100">
            <a:solidFill>
              <a:srgbClr val="C00000">
                <a:alpha val="60000"/>
              </a:srgb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931171" y="40456"/>
            <a:ext cx="6400800" cy="113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bg1"/>
                </a:solidFill>
              </a:rPr>
              <a:t>Conclusion</a:t>
            </a:r>
            <a:endParaRPr sz="3000">
              <a:solidFill>
                <a:schemeClr val="bg1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idx="1"/>
          </p:nvPr>
        </p:nvSpPr>
        <p:spPr>
          <a:xfrm>
            <a:off x="558879" y="951957"/>
            <a:ext cx="6400800" cy="2711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3995" indent="-213995">
              <a:buClrTx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Met Fully Electric Recommendation</a:t>
            </a:r>
          </a:p>
          <a:p>
            <a:pPr marL="213995" indent="-213995">
              <a:buClrTx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Met $50,000 Budget with Total Project Cost at $48,540</a:t>
            </a:r>
          </a:p>
          <a:p>
            <a:pPr marL="213995" indent="-213995">
              <a:buClrTx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Met Office Space Recommendations</a:t>
            </a:r>
          </a:p>
          <a:p>
            <a:pPr marL="213995" indent="-213995">
              <a:buClrTx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Met Low Waste/Efficient Plumbing System</a:t>
            </a:r>
          </a:p>
          <a:p>
            <a:pPr marL="213995" indent="-213995">
              <a:buClrTx/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 smtClean="0"/>
              <a:t>41</a:t>
            </a:fld>
            <a:endParaRPr/>
          </a:p>
        </p:txBody>
      </p:sp>
      <p:pic>
        <p:nvPicPr>
          <p:cNvPr id="2" name="Picture 3" descr="A picture containing sky, case, building, light&#10;&#10;Description generated with very high confidence">
            <a:extLst>
              <a:ext uri="{FF2B5EF4-FFF2-40B4-BE49-F238E27FC236}">
                <a16:creationId xmlns:a16="http://schemas.microsoft.com/office/drawing/2014/main" id="{3AABA942-42B6-4396-A475-3FDCC0352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79" y="2819160"/>
            <a:ext cx="3845378" cy="1832002"/>
          </a:xfrm>
          <a:prstGeom prst="rect">
            <a:avLst/>
          </a:prstGeom>
        </p:spPr>
      </p:pic>
      <p:pic>
        <p:nvPicPr>
          <p:cNvPr id="5" name="Picture 5" descr="A picture containing printer&#10;&#10;Description generated with high confidence">
            <a:extLst>
              <a:ext uri="{FF2B5EF4-FFF2-40B4-BE49-F238E27FC236}">
                <a16:creationId xmlns:a16="http://schemas.microsoft.com/office/drawing/2014/main" id="{81239F3A-91C0-4E82-9BB6-1283B4687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561" y="3065110"/>
            <a:ext cx="4757056" cy="1067960"/>
          </a:xfrm>
          <a:prstGeom prst="rect">
            <a:avLst/>
          </a:prstGeom>
        </p:spPr>
      </p:pic>
      <p:sp>
        <p:nvSpPr>
          <p:cNvPr id="8" name="Google Shape;198;p34">
            <a:extLst>
              <a:ext uri="{FF2B5EF4-FFF2-40B4-BE49-F238E27FC236}">
                <a16:creationId xmlns:a16="http://schemas.microsoft.com/office/drawing/2014/main" id="{62BE6DD3-A639-4E8A-8E9D-1795E12E2752}"/>
              </a:ext>
            </a:extLst>
          </p:cNvPr>
          <p:cNvSpPr txBox="1"/>
          <p:nvPr/>
        </p:nvSpPr>
        <p:spPr>
          <a:xfrm>
            <a:off x="988500" y="4587000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</a:rPr>
              <a:t>Figure 3: </a:t>
            </a:r>
            <a:r>
              <a:rPr lang="en-US" sz="1000" dirty="0">
                <a:solidFill>
                  <a:schemeClr val="bg1"/>
                </a:solidFill>
              </a:rPr>
              <a:t>Rendering 3D View</a:t>
            </a:r>
            <a:endParaRPr sz="1000" dirty="0">
              <a:solidFill>
                <a:schemeClr val="bg1"/>
              </a:solidFill>
            </a:endParaRPr>
          </a:p>
        </p:txBody>
      </p:sp>
      <p:sp>
        <p:nvSpPr>
          <p:cNvPr id="9" name="Google Shape;198;p34">
            <a:extLst>
              <a:ext uri="{FF2B5EF4-FFF2-40B4-BE49-F238E27FC236}">
                <a16:creationId xmlns:a16="http://schemas.microsoft.com/office/drawing/2014/main" id="{08B51D5B-C965-43AB-AF36-1A09738AA6EF}"/>
              </a:ext>
            </a:extLst>
          </p:cNvPr>
          <p:cNvSpPr txBox="1"/>
          <p:nvPr/>
        </p:nvSpPr>
        <p:spPr>
          <a:xfrm>
            <a:off x="5354750" y="4081785"/>
            <a:ext cx="3583500" cy="5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chemeClr val="bg1"/>
                </a:solidFill>
              </a:rPr>
              <a:t>Figure 4: Re</a:t>
            </a:r>
            <a:r>
              <a:rPr lang="en-US" sz="1000" dirty="0">
                <a:solidFill>
                  <a:schemeClr val="bg1"/>
                </a:solidFill>
              </a:rPr>
              <a:t>ndering Floor Plan</a:t>
            </a:r>
            <a:endParaRPr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45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58700" y="275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bg1"/>
                </a:solidFill>
              </a:rPr>
              <a:t>Project </a:t>
            </a:r>
            <a:r>
              <a:rPr lang="en-US" sz="3000">
                <a:solidFill>
                  <a:schemeClr val="bg1"/>
                </a:solidFill>
              </a:rPr>
              <a:t>impacts</a:t>
            </a:r>
            <a:endParaRPr sz="3000">
              <a:solidFill>
                <a:schemeClr val="bg1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63317" y="848400"/>
            <a:ext cx="8821983" cy="35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00000"/>
              </a:lnSpc>
              <a:buNone/>
            </a:pPr>
            <a:r>
              <a:rPr lang="en-US" sz="1800">
                <a:solidFill>
                  <a:schemeClr val="bg1"/>
                </a:solidFill>
              </a:rPr>
              <a:t>Social: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Clients who do not have access to mental health consultation in their area will now be offered that option</a:t>
            </a:r>
          </a:p>
          <a:p>
            <a:pPr marL="114300" indent="0">
              <a:buClrTx/>
              <a:buNone/>
            </a:pPr>
            <a:endParaRPr lang="en-US" sz="1800">
              <a:solidFill>
                <a:schemeClr val="bg1"/>
              </a:solidFill>
            </a:endParaRPr>
          </a:p>
          <a:p>
            <a:pPr marL="114300" indent="0">
              <a:lnSpc>
                <a:spcPct val="100000"/>
              </a:lnSpc>
              <a:buClrTx/>
              <a:buNone/>
            </a:pPr>
            <a:r>
              <a:rPr lang="en-US" sz="1800">
                <a:solidFill>
                  <a:schemeClr val="bg1"/>
                </a:solidFill>
              </a:rPr>
              <a:t>Economical: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Client is able to travel for business and reach out to more clients</a:t>
            </a:r>
          </a:p>
          <a:p>
            <a:pPr marL="114300" indent="0">
              <a:buClrTx/>
              <a:buNone/>
            </a:pPr>
            <a:endParaRPr lang="en-US" sz="1800">
              <a:solidFill>
                <a:schemeClr val="bg1"/>
              </a:solidFill>
            </a:endParaRPr>
          </a:p>
          <a:p>
            <a:pPr marL="114300" indent="0">
              <a:lnSpc>
                <a:spcPct val="100000"/>
              </a:lnSpc>
              <a:buClrTx/>
              <a:buNone/>
            </a:pPr>
            <a:r>
              <a:rPr lang="en-US" sz="1800">
                <a:solidFill>
                  <a:schemeClr val="bg1"/>
                </a:solidFill>
              </a:rPr>
              <a:t>Environmental: 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Less gas emissions by reducing the amount of travel done by the clients</a:t>
            </a:r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8595300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cxnSp>
        <p:nvCxnSpPr>
          <p:cNvPr id="80" name="Google Shape;80;p15"/>
          <p:cNvCxnSpPr/>
          <p:nvPr/>
        </p:nvCxnSpPr>
        <p:spPr>
          <a:xfrm flipH="1">
            <a:off x="3893050" y="4692075"/>
            <a:ext cx="2282400" cy="15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90136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bg1"/>
                </a:solidFill>
              </a:rPr>
              <a:t>Architectural plan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8557950" y="4749900"/>
            <a:ext cx="548700" cy="3936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38D0CA-406D-4C13-8EF9-A3A780DC7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5D6DE462-52FE-4290-9E6C-A489CECAD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03" y="-2377"/>
            <a:ext cx="7928516" cy="514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68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7B027C-B947-4353-AE33-E1EC5F3DF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DBACF-93E3-4FA3-9EDA-E3A197C94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17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95557-E54A-4BE7-8C34-427131FB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5736" y="4765816"/>
            <a:ext cx="608264" cy="377684"/>
          </a:xfrm>
          <a:solidFill>
            <a:schemeClr val="bg2"/>
          </a:solidFill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6F67B2-C6B3-48AC-B1B1-0D28674AD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77" y="0"/>
            <a:ext cx="79490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36142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</TotalTime>
  <Words>875</Words>
  <Application>Microsoft Office PowerPoint</Application>
  <PresentationFormat>On-screen Show (16:9)</PresentationFormat>
  <Paragraphs>397</Paragraphs>
  <Slides>41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Times New Roman</vt:lpstr>
      <vt:lpstr>Wingdings 3</vt:lpstr>
      <vt:lpstr>Slice</vt:lpstr>
      <vt:lpstr>Mental Health Counseling Mobile Office Space</vt:lpstr>
      <vt:lpstr>Project Introduction </vt:lpstr>
      <vt:lpstr>Project Constraints/Criteria</vt:lpstr>
      <vt:lpstr>Design standards</vt:lpstr>
      <vt:lpstr>Project impacts</vt:lpstr>
      <vt:lpstr>Architectural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structural Plan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Electrical Plan </vt:lpstr>
      <vt:lpstr>PowerPoint Presentation</vt:lpstr>
      <vt:lpstr>PowerPoint Presentation</vt:lpstr>
      <vt:lpstr>PowerPoint Presentation</vt:lpstr>
      <vt:lpstr>PowerPoint Presentation</vt:lpstr>
      <vt:lpstr>Plumbing Plan </vt:lpstr>
      <vt:lpstr>PowerPoint Presentation</vt:lpstr>
      <vt:lpstr> Cost of Construction Estimate </vt:lpstr>
      <vt:lpstr>PowerPoint Presentation</vt:lpstr>
      <vt:lpstr>PowerPoint Presentation</vt:lpstr>
      <vt:lpstr> Cost of engineering services</vt:lpstr>
      <vt:lpstr> Cost of engineering services</vt:lpstr>
      <vt:lpstr>PowerPoint Presentation</vt:lpstr>
      <vt:lpstr>Gantt chart</vt:lpstr>
      <vt:lpstr>Project Milestones</vt:lpstr>
      <vt:lpstr>PowerPoint Presentation</vt:lpstr>
      <vt:lpstr>PowerPoint Presentation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90% Presentation -  Mental Health Counseling Mobile Office Space</dc:title>
  <dc:creator>Danielle Asejo Yamson</dc:creator>
  <cp:lastModifiedBy>Danielle Asejo Yamson</cp:lastModifiedBy>
  <cp:revision>54</cp:revision>
  <dcterms:modified xsi:type="dcterms:W3CDTF">2019-05-07T16:50:13Z</dcterms:modified>
</cp:coreProperties>
</file>